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2" d="100"/>
          <a:sy n="72" d="100"/>
        </p:scale>
        <p:origin x="84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png>
</file>

<file path=ppt/media/image36.jpe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36</a:t>
            </a:fld>
            <a:endParaRPr lang="en-US"/>
          </a:p>
        </p:txBody>
      </p:sp>
    </p:spTree>
    <p:extLst>
      <p:ext uri="{BB962C8B-B14F-4D97-AF65-F5344CB8AC3E}">
        <p14:creationId xmlns:p14="http://schemas.microsoft.com/office/powerpoint/2010/main" val="39634432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r214145n/test"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r214145n/test"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r214145n/test"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3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r214145n/te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r214145n/te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Arther Nyamayaro</a:t>
            </a:r>
          </a:p>
          <a:p>
            <a:r>
              <a:rPr lang="en-US" dirty="0">
                <a:solidFill>
                  <a:schemeClr val="bg2"/>
                </a:solidFill>
                <a:latin typeface="Abadi" panose="020B0604020104020204" pitchFamily="34" charset="0"/>
                <a:ea typeface="SF Pro" pitchFamily="2" charset="0"/>
                <a:cs typeface="SF Pro" pitchFamily="2" charset="0"/>
              </a:rPr>
              <a:t>18 June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445259" cy="4351338"/>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Picture 1">
            <a:extLst>
              <a:ext uri="{FF2B5EF4-FFF2-40B4-BE49-F238E27FC236}">
                <a16:creationId xmlns:a16="http://schemas.microsoft.com/office/drawing/2014/main" id="{E52E180E-237C-4791-A0C5-3F1F3AE31176}"/>
              </a:ext>
            </a:extLst>
          </p:cNvPr>
          <p:cNvPicPr>
            <a:picLocks noChangeAspect="1"/>
          </p:cNvPicPr>
          <p:nvPr/>
        </p:nvPicPr>
        <p:blipFill>
          <a:blip r:embed="rId3"/>
          <a:stretch>
            <a:fillRect/>
          </a:stretch>
        </p:blipFill>
        <p:spPr>
          <a:xfrm>
            <a:off x="7235687" y="1998064"/>
            <a:ext cx="4222285" cy="3223294"/>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45774" y="1825624"/>
            <a:ext cx="11139837" cy="4906479"/>
          </a:xfrm>
          <a:prstGeom prst="rect">
            <a:avLst/>
          </a:prstGeom>
        </p:spPr>
        <p:txBody>
          <a:bodyPr lIns="91440" tIns="45720" rIns="91440" bIns="45720" anchor="t"/>
          <a:lstStyle/>
          <a:p>
            <a:pPr marL="228600" marR="0" lvl="0" indent="-228600" algn="l" defTabSz="914400" rtl="0" eaLnBrk="1" fontAlgn="auto" latinLnBrk="0" hangingPunct="1">
              <a:lnSpc>
                <a:spcPct val="100000"/>
              </a:lnSpc>
              <a:spcBef>
                <a:spcPts val="140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rPr>
              <a:t>We explored the data by visualizing the relationship between flight number and launch Site, payload and launch site, success rate of each orbit type, flight number and orbit type, the launch success yearly trend. </a:t>
            </a:r>
            <a:endParaRPr kumimoji="0" lang="en-US" sz="22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000" dirty="0">
                <a:solidFill>
                  <a:schemeClr val="accent3">
                    <a:lumMod val="25000"/>
                  </a:schemeClr>
                </a:solidFill>
                <a:latin typeface="Abadi"/>
              </a:rPr>
              <a:t>The link to the notebook is </a:t>
            </a:r>
            <a:r>
              <a:rPr lang="en-US" sz="2400" dirty="0">
                <a:hlinkClick r:id="rId3"/>
              </a:rPr>
              <a:t>r214145n/test: test repo (github.com)</a:t>
            </a:r>
            <a:endParaRPr lang="en-US" sz="2400" dirty="0"/>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C715D63B-FCED-44F5-A847-B624F35F4FF1}"/>
              </a:ext>
            </a:extLst>
          </p:cNvPr>
          <p:cNvPicPr>
            <a:picLocks noChangeAspect="1"/>
          </p:cNvPicPr>
          <p:nvPr/>
        </p:nvPicPr>
        <p:blipFill>
          <a:blip r:embed="rId4"/>
          <a:stretch>
            <a:fillRect/>
          </a:stretch>
        </p:blipFill>
        <p:spPr>
          <a:xfrm>
            <a:off x="329892" y="2935541"/>
            <a:ext cx="4745691" cy="2616721"/>
          </a:xfrm>
          <a:prstGeom prst="rect">
            <a:avLst/>
          </a:prstGeom>
        </p:spPr>
      </p:pic>
      <p:pic>
        <p:nvPicPr>
          <p:cNvPr id="2" name="Picture 1">
            <a:extLst>
              <a:ext uri="{FF2B5EF4-FFF2-40B4-BE49-F238E27FC236}">
                <a16:creationId xmlns:a16="http://schemas.microsoft.com/office/drawing/2014/main" id="{D2D2AB77-E6E6-4E5E-A3FD-773363906D7C}"/>
              </a:ext>
            </a:extLst>
          </p:cNvPr>
          <p:cNvPicPr>
            <a:picLocks noChangeAspect="1"/>
          </p:cNvPicPr>
          <p:nvPr/>
        </p:nvPicPr>
        <p:blipFill>
          <a:blip r:embed="rId5"/>
          <a:stretch>
            <a:fillRect/>
          </a:stretch>
        </p:blipFill>
        <p:spPr>
          <a:xfrm>
            <a:off x="5586524" y="2687601"/>
            <a:ext cx="5188146" cy="2969009"/>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50504"/>
            <a:ext cx="9745589" cy="5307495"/>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jupyter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marL="0" indent="0">
              <a:buNone/>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85705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6015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dirty="0">
                <a:hlinkClick r:id="rId3"/>
              </a:rPr>
              <a:t>r214145n/test: test repo (github.com)</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000" dirty="0">
                <a:solidFill>
                  <a:schemeClr val="accent3">
                    <a:lumMod val="25000"/>
                  </a:schemeClr>
                </a:solidFill>
                <a:latin typeface="Abadi"/>
              </a:rPr>
              <a:t>The link to the notebook is </a:t>
            </a:r>
            <a:r>
              <a:rPr lang="en-US" sz="2400" dirty="0">
                <a:hlinkClick r:id="rId3"/>
              </a:rPr>
              <a:t>r214145n/test: test repo (github.com)</a:t>
            </a:r>
            <a:endParaRPr lang="en-US" sz="2400" dirty="0"/>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399"/>
            <a:ext cx="10420638" cy="436981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8" name="Picture 7">
            <a:extLst>
              <a:ext uri="{FF2B5EF4-FFF2-40B4-BE49-F238E27FC236}">
                <a16:creationId xmlns:a16="http://schemas.microsoft.com/office/drawing/2014/main" id="{2D0DD12C-53FF-4E8C-AB69-CDF4C1ED262F}"/>
              </a:ext>
            </a:extLst>
          </p:cNvPr>
          <p:cNvPicPr>
            <a:picLocks noChangeAspect="1"/>
          </p:cNvPicPr>
          <p:nvPr/>
        </p:nvPicPr>
        <p:blipFill>
          <a:blip r:embed="rId3"/>
          <a:stretch>
            <a:fillRect/>
          </a:stretch>
        </p:blipFill>
        <p:spPr>
          <a:xfrm>
            <a:off x="692612" y="3207026"/>
            <a:ext cx="9676563" cy="2818547"/>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AEC4E718-DE6F-431F-B8AF-E4C54601AAF7}"/>
              </a:ext>
            </a:extLst>
          </p:cNvPr>
          <p:cNvPicPr>
            <a:picLocks noChangeAspect="1"/>
          </p:cNvPicPr>
          <p:nvPr/>
        </p:nvPicPr>
        <p:blipFill>
          <a:blip r:embed="rId3"/>
          <a:stretch>
            <a:fillRect/>
          </a:stretch>
        </p:blipFill>
        <p:spPr>
          <a:xfrm>
            <a:off x="2241549" y="1329690"/>
            <a:ext cx="6877050" cy="1971675"/>
          </a:xfrm>
          <a:prstGeom prst="rect">
            <a:avLst/>
          </a:prstGeom>
        </p:spPr>
      </p:pic>
      <p:pic>
        <p:nvPicPr>
          <p:cNvPr id="7" name="Picture 6">
            <a:extLst>
              <a:ext uri="{FF2B5EF4-FFF2-40B4-BE49-F238E27FC236}">
                <a16:creationId xmlns:a16="http://schemas.microsoft.com/office/drawing/2014/main" id="{107B9A8E-D133-41D7-8792-21D6A8578074}"/>
              </a:ext>
            </a:extLst>
          </p:cNvPr>
          <p:cNvPicPr>
            <a:picLocks noChangeAspect="1"/>
          </p:cNvPicPr>
          <p:nvPr/>
        </p:nvPicPr>
        <p:blipFill>
          <a:blip r:embed="rId4"/>
          <a:stretch>
            <a:fillRect/>
          </a:stretch>
        </p:blipFill>
        <p:spPr>
          <a:xfrm>
            <a:off x="828756" y="3556635"/>
            <a:ext cx="9189887" cy="3016443"/>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82114"/>
            <a:ext cx="5763311" cy="3811588"/>
          </a:xfrm>
          <a:prstGeom prst="rect">
            <a:avLst/>
          </a:prstGeom>
        </p:spPr>
        <p:txBody>
          <a:bodyPr>
            <a:normAutofit/>
          </a:bodyPr>
          <a:lstStyle/>
          <a:p>
            <a:pPr>
              <a:lnSpc>
                <a:spcPct val="100000"/>
              </a:lnSpc>
              <a:spcBef>
                <a:spcPts val="1400"/>
              </a:spcBef>
            </a:pPr>
            <a:r>
              <a:rPr lang="en-US" sz="2200" dirty="0">
                <a:latin typeface="Abadi" panose="020B0604020104020204" pitchFamily="34" charset="0"/>
              </a:rPr>
              <a:t>From the plot, we can see that ES-L1, GEO, HEO, SSO, VLEO had the most success rate.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B2AA9BA1-2A60-40F9-9FE0-E01EB78FB581}"/>
              </a:ext>
            </a:extLst>
          </p:cNvPr>
          <p:cNvPicPr>
            <a:picLocks noChangeAspect="1"/>
          </p:cNvPicPr>
          <p:nvPr/>
        </p:nvPicPr>
        <p:blipFill>
          <a:blip r:embed="rId3"/>
          <a:stretch>
            <a:fillRect/>
          </a:stretch>
        </p:blipFill>
        <p:spPr>
          <a:xfrm>
            <a:off x="6957391" y="2244294"/>
            <a:ext cx="4591141" cy="4075056"/>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37322" y="1722784"/>
            <a:ext cx="11184835" cy="48105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AE7EC041-09C3-47B6-A9E8-9ABE7522D7E2}"/>
              </a:ext>
            </a:extLst>
          </p:cNvPr>
          <p:cNvPicPr>
            <a:picLocks noChangeAspect="1"/>
          </p:cNvPicPr>
          <p:nvPr/>
        </p:nvPicPr>
        <p:blipFill>
          <a:blip r:embed="rId3"/>
          <a:stretch>
            <a:fillRect/>
          </a:stretch>
        </p:blipFill>
        <p:spPr>
          <a:xfrm>
            <a:off x="1073427" y="3529484"/>
            <a:ext cx="8532798" cy="2389978"/>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D9514FAB-6C76-4A6A-A2E8-71553B59E05A}"/>
              </a:ext>
            </a:extLst>
          </p:cNvPr>
          <p:cNvPicPr>
            <a:picLocks noChangeAspect="1"/>
          </p:cNvPicPr>
          <p:nvPr/>
        </p:nvPicPr>
        <p:blipFill>
          <a:blip r:embed="rId3"/>
          <a:stretch>
            <a:fillRect/>
          </a:stretch>
        </p:blipFill>
        <p:spPr>
          <a:xfrm>
            <a:off x="1146614" y="3429000"/>
            <a:ext cx="9082607" cy="2439988"/>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828494" cy="4622591"/>
          </a:xfrm>
          <a:prstGeom prst="rect">
            <a:avLst/>
          </a:prstGeom>
        </p:spPr>
        <p:txBody>
          <a:bodyPr>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2C336FE1-C45D-48E0-AAE6-5B5D99909FD6}"/>
              </a:ext>
            </a:extLst>
          </p:cNvPr>
          <p:cNvPicPr>
            <a:picLocks noChangeAspect="1"/>
          </p:cNvPicPr>
          <p:nvPr/>
        </p:nvPicPr>
        <p:blipFill>
          <a:blip r:embed="rId3"/>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881503" cy="4351338"/>
          </a:xfrm>
          <a:prstGeom prst="rect">
            <a:avLst/>
          </a:prstGeom>
        </p:spPr>
        <p:txBody>
          <a:bodyPr>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E9946AB3-823B-4946-8B16-62A724199245}"/>
              </a:ext>
            </a:extLst>
          </p:cNvPr>
          <p:cNvPicPr>
            <a:picLocks noChangeAspect="1"/>
          </p:cNvPicPr>
          <p:nvPr/>
        </p:nvPicPr>
        <p:blipFill>
          <a:blip r:embed="rId3"/>
          <a:stretch>
            <a:fillRect/>
          </a:stretch>
        </p:blipFill>
        <p:spPr>
          <a:xfrm>
            <a:off x="5295320" y="2196715"/>
            <a:ext cx="6253212" cy="3534424"/>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72278" y="1364974"/>
            <a:ext cx="11873948" cy="5493026"/>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851B5DD6-B0D5-4C45-8024-0703CB0FD26D}"/>
              </a:ext>
            </a:extLst>
          </p:cNvPr>
          <p:cNvPicPr>
            <a:picLocks noChangeAspect="1"/>
          </p:cNvPicPr>
          <p:nvPr/>
        </p:nvPicPr>
        <p:blipFill>
          <a:blip r:embed="rId3"/>
          <a:stretch>
            <a:fillRect/>
          </a:stretch>
        </p:blipFill>
        <p:spPr>
          <a:xfrm>
            <a:off x="532857" y="1760945"/>
            <a:ext cx="10028374" cy="2391152"/>
          </a:xfrm>
          <a:prstGeom prst="rect">
            <a:avLst/>
          </a:prstGeom>
        </p:spPr>
      </p:pic>
      <p:sp>
        <p:nvSpPr>
          <p:cNvPr id="11" name="TextBox 10">
            <a:extLst>
              <a:ext uri="{FF2B5EF4-FFF2-40B4-BE49-F238E27FC236}">
                <a16:creationId xmlns:a16="http://schemas.microsoft.com/office/drawing/2014/main" id="{39E47C6C-5D72-4AE3-93FC-6848FBE24243}"/>
              </a:ext>
            </a:extLst>
          </p:cNvPr>
          <p:cNvSpPr txBox="1"/>
          <p:nvPr/>
        </p:nvSpPr>
        <p:spPr>
          <a:xfrm>
            <a:off x="770010" y="4582886"/>
            <a:ext cx="10028373" cy="769441"/>
          </a:xfrm>
          <a:prstGeom prst="rect">
            <a:avLst/>
          </a:prstGeom>
          <a:noFill/>
        </p:spPr>
        <p:txBody>
          <a:bodyPr wrap="square">
            <a:spAutoFit/>
          </a:bodyPr>
          <a:lstStyle/>
          <a:p>
            <a:pPr marL="228600" marR="0" lvl="0" indent="-228600" algn="l" defTabSz="914400" rtl="0" eaLnBrk="1" fontAlgn="auto" latinLnBrk="0" hangingPunct="1">
              <a:lnSpc>
                <a:spcPct val="100000"/>
              </a:lnSpc>
              <a:spcBef>
                <a:spcPts val="140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rPr>
              <a:t>We used the query above to display 5 records where launch sites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9619694" cy="482434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BFB6200F-C954-477F-B782-A0725DB1A1F5}"/>
              </a:ext>
            </a:extLst>
          </p:cNvPr>
          <p:cNvPicPr>
            <a:picLocks noChangeAspect="1"/>
          </p:cNvPicPr>
          <p:nvPr/>
        </p:nvPicPr>
        <p:blipFill>
          <a:blip r:embed="rId3"/>
          <a:stretch>
            <a:fillRect/>
          </a:stretch>
        </p:blipFill>
        <p:spPr>
          <a:xfrm>
            <a:off x="1802296" y="3707824"/>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875416" cy="4351338"/>
          </a:xfrm>
          <a:prstGeom prst="rect">
            <a:avLst/>
          </a:prstGeom>
        </p:spPr>
        <p:txBody>
          <a:bodyPr>
            <a:normAutofit/>
          </a:bodyPr>
          <a:lstStyle/>
          <a:p>
            <a:pPr>
              <a:spcBef>
                <a:spcPts val="1400"/>
              </a:spcBef>
            </a:pPr>
            <a:r>
              <a:rPr lang="en-US" sz="2400" dirty="0">
                <a:latin typeface="Abadi" panose="020B0604020104020204" pitchFamily="34" charset="0"/>
              </a:rPr>
              <a:t>We calculated the average payload mass carried by booster version F9 v1.1 as 2928.4</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963F0971-88E6-4577-963C-4DA8C3D57A17}"/>
              </a:ext>
            </a:extLst>
          </p:cNvPr>
          <p:cNvPicPr>
            <a:picLocks noChangeAspect="1"/>
          </p:cNvPicPr>
          <p:nvPr/>
        </p:nvPicPr>
        <p:blipFill>
          <a:blip r:embed="rId3"/>
          <a:stretch>
            <a:fillRect/>
          </a:stretch>
        </p:blipFill>
        <p:spPr>
          <a:xfrm>
            <a:off x="2198836" y="3606694"/>
            <a:ext cx="6019331" cy="2418879"/>
          </a:xfrm>
          <a:prstGeom prst="rect">
            <a:avLst/>
          </a:prstGeom>
          <a:effectLst/>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491103" cy="4351338"/>
          </a:xfrm>
          <a:prstGeom prst="rect">
            <a:avLst/>
          </a:prstGeom>
        </p:spPr>
        <p:txBody>
          <a:bodyPr lIns="91440" tIns="45720" rIns="91440" bIns="45720" anchor="t">
            <a:normAutofit/>
          </a:bodyPr>
          <a:lstStyle/>
          <a:p>
            <a:pPr>
              <a:spcBef>
                <a:spcPts val="1400"/>
              </a:spcBef>
            </a:pPr>
            <a:r>
              <a:rPr lang="en-US" sz="2400" dirty="0">
                <a:latin typeface="Abadi" panose="020B0604020104020204" pitchFamily="34" charset="0"/>
              </a:rPr>
              <a:t>We observed that the dates of the first successful landing outcome on ground pad was 22</a:t>
            </a:r>
            <a:r>
              <a:rPr lang="en-US" sz="2400" baseline="30000" dirty="0">
                <a:latin typeface="Abadi" panose="020B0604020104020204" pitchFamily="34" charset="0"/>
              </a:rPr>
              <a:t>nd</a:t>
            </a:r>
            <a:r>
              <a:rPr lang="en-US" sz="2400" dirty="0">
                <a:latin typeface="Abadi" panose="020B0604020104020204" pitchFamily="34" charset="0"/>
              </a:rPr>
              <a:t> December 2015</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C6E51F04-5570-4F32-A23D-79CD38AE08AF}"/>
              </a:ext>
            </a:extLst>
          </p:cNvPr>
          <p:cNvPicPr>
            <a:picLocks noChangeAspect="1"/>
          </p:cNvPicPr>
          <p:nvPr/>
        </p:nvPicPr>
        <p:blipFill>
          <a:blip r:embed="rId3"/>
          <a:stretch>
            <a:fillRect/>
          </a:stretch>
        </p:blipFill>
        <p:spPr>
          <a:xfrm>
            <a:off x="5295320" y="2716765"/>
            <a:ext cx="6253212" cy="249432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944912"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6" name="Picture 5">
            <a:extLst>
              <a:ext uri="{FF2B5EF4-FFF2-40B4-BE49-F238E27FC236}">
                <a16:creationId xmlns:a16="http://schemas.microsoft.com/office/drawing/2014/main" id="{9A3DCAC6-D2FB-40C1-B090-0528CDA3C703}"/>
              </a:ext>
            </a:extLst>
          </p:cNvPr>
          <p:cNvPicPr>
            <a:picLocks noChangeAspect="1"/>
          </p:cNvPicPr>
          <p:nvPr/>
        </p:nvPicPr>
        <p:blipFill>
          <a:blip r:embed="rId3"/>
          <a:stretch>
            <a:fillRect/>
          </a:stretch>
        </p:blipFill>
        <p:spPr>
          <a:xfrm>
            <a:off x="316815" y="1297081"/>
            <a:ext cx="4511673" cy="3995681"/>
          </a:xfrm>
          <a:prstGeom prst="rect">
            <a:avLst/>
          </a:prstGeom>
        </p:spPr>
      </p:pic>
      <p:sp>
        <p:nvSpPr>
          <p:cNvPr id="9" name="TextBox 8">
            <a:extLst>
              <a:ext uri="{FF2B5EF4-FFF2-40B4-BE49-F238E27FC236}">
                <a16:creationId xmlns:a16="http://schemas.microsoft.com/office/drawing/2014/main" id="{100584DC-FE89-438B-A954-6AA22823AA6E}"/>
              </a:ext>
            </a:extLst>
          </p:cNvPr>
          <p:cNvSpPr txBox="1"/>
          <p:nvPr/>
        </p:nvSpPr>
        <p:spPr>
          <a:xfrm>
            <a:off x="5685183" y="2224855"/>
            <a:ext cx="6029739" cy="1200329"/>
          </a:xfrm>
          <a:prstGeom prst="rect">
            <a:avLst/>
          </a:prstGeom>
          <a:noFill/>
        </p:spPr>
        <p:txBody>
          <a:bodyPr wrap="square">
            <a:spAutoFit/>
          </a:bodyPr>
          <a:lstStyle/>
          <a:p>
            <a:pPr marL="285750" indent="-285750" algn="ctr">
              <a:spcBef>
                <a:spcPts val="1400"/>
              </a:spcBef>
              <a:buFont typeface="Arial" panose="020B0604020202020204" pitchFamily="34" charset="0"/>
              <a:buChar char="•"/>
            </a:pPr>
            <a:r>
              <a:rPr lang="en-US" sz="1800" dirty="0">
                <a:latin typeface="Abadi" panose="020B0604020104020204" pitchFamily="34" charset="0"/>
              </a:rPr>
              <a:t>We used the </a:t>
            </a:r>
            <a:r>
              <a:rPr lang="en-US" sz="1800" b="1" dirty="0">
                <a:latin typeface="Abadi" panose="020B0604020104020204" pitchFamily="34" charset="0"/>
              </a:rPr>
              <a:t>WHERE</a:t>
            </a:r>
            <a:r>
              <a:rPr lang="en-US" sz="1800" dirty="0">
                <a:latin typeface="Abadi" panose="020B0604020104020204" pitchFamily="34" charset="0"/>
              </a:rPr>
              <a:t> clause to filter for boosters which have successfully landed on drone ship and applied the </a:t>
            </a:r>
            <a:r>
              <a:rPr lang="en-US" sz="1800" b="1" dirty="0">
                <a:latin typeface="Abadi" panose="020B0604020104020204" pitchFamily="34" charset="0"/>
              </a:rPr>
              <a:t>AND</a:t>
            </a:r>
            <a:r>
              <a:rPr lang="en-US" sz="1800" dirty="0">
                <a:latin typeface="Abadi" panose="020B0604020104020204" pitchFamily="34" charset="0"/>
              </a:rPr>
              <a:t> condition to determine successful landing with payload mass greater than 4000 but less than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895061"/>
            <a:ext cx="8953723" cy="4532149"/>
          </a:xfrm>
          <a:prstGeom prst="rect">
            <a:avLst/>
          </a:prstGeom>
        </p:spPr>
        <p:txBody>
          <a:bodyPr lIns="91440" tIns="45720" rIns="91440" bIns="45720" anchor="t">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24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24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24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24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24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24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2400" dirty="0">
                <a:solidFill>
                  <a:schemeClr val="accent3">
                    <a:lumMod val="25000"/>
                  </a:schemeClr>
                </a:solidFill>
                <a:latin typeface="Abadi" panose="020B0604020104020204" pitchFamily="34" charset="0"/>
              </a:rPr>
              <a:t>Machine Learning Prediction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buFontTx/>
              <a:buChar char="-"/>
            </a:pPr>
            <a:r>
              <a:rPr lang="en-US" sz="2200" dirty="0">
                <a:solidFill>
                  <a:schemeClr val="accent3">
                    <a:lumMod val="25000"/>
                  </a:schemeClr>
                </a:solidFill>
                <a:latin typeface="Abadi" panose="020B0604020104020204" pitchFamily="34" charset="0"/>
              </a:rPr>
              <a:t> </a:t>
            </a:r>
            <a:r>
              <a:rPr lang="en-US" sz="24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24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2400" dirty="0">
                <a:solidFill>
                  <a:schemeClr val="accent3">
                    <a:lumMod val="25000"/>
                  </a:schemeClr>
                </a:solidFill>
                <a:latin typeface="Abadi" panose="020B0604020104020204" pitchFamily="34" charset="0"/>
              </a:rPr>
              <a:t>Predictive Analytics result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3735729" cy="2415071"/>
          </a:xfrm>
          <a:prstGeom prst="rect">
            <a:avLst/>
          </a:prstGeom>
        </p:spPr>
        <p:txBody>
          <a:bodyPr>
            <a:normAutofit/>
          </a:bodyPr>
          <a:lstStyle/>
          <a:p>
            <a:pPr>
              <a:spcBef>
                <a:spcPts val="1400"/>
              </a:spcBef>
            </a:pPr>
            <a:r>
              <a:rPr lang="en-US" sz="2400" dirty="0">
                <a:latin typeface="Abadi" panose="020B0604020104020204" pitchFamily="34" charset="0"/>
              </a:rPr>
              <a:t>We used wildcard like ‘%’ to filter for </a:t>
            </a:r>
            <a:r>
              <a:rPr lang="en-US" sz="2400" b="1" dirty="0">
                <a:latin typeface="Abadi" panose="020B0604020104020204" pitchFamily="34" charset="0"/>
              </a:rPr>
              <a:t>WHERE</a:t>
            </a:r>
            <a:r>
              <a:rPr lang="en-US" sz="2400" dirty="0">
                <a:latin typeface="Abadi" panose="020B0604020104020204" pitchFamily="34" charset="0"/>
              </a:rPr>
              <a:t> </a:t>
            </a:r>
            <a:r>
              <a:rPr lang="en-US" sz="2400" dirty="0" err="1">
                <a:latin typeface="Abadi" panose="020B0604020104020204" pitchFamily="34" charset="0"/>
              </a:rPr>
              <a:t>MissionOutcome</a:t>
            </a:r>
            <a:r>
              <a:rPr lang="en-US" sz="2400" dirty="0">
                <a:latin typeface="Abadi" panose="020B0604020104020204" pitchFamily="34" charset="0"/>
              </a:rPr>
              <a:t> was a success or a failure. </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a:extLst>
              <a:ext uri="{FF2B5EF4-FFF2-40B4-BE49-F238E27FC236}">
                <a16:creationId xmlns:a16="http://schemas.microsoft.com/office/drawing/2014/main" id="{64EB6289-3D92-4F17-B5EF-CEFFCF07CC0A}"/>
              </a:ext>
            </a:extLst>
          </p:cNvPr>
          <p:cNvPicPr>
            <a:picLocks noChangeAspect="1"/>
          </p:cNvPicPr>
          <p:nvPr/>
        </p:nvPicPr>
        <p:blipFill>
          <a:blip r:embed="rId3"/>
          <a:stretch>
            <a:fillRect/>
          </a:stretch>
        </p:blipFill>
        <p:spPr>
          <a:xfrm>
            <a:off x="5420140" y="1593030"/>
            <a:ext cx="5787798" cy="4633362"/>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spcBef>
                <a:spcPts val="1400"/>
              </a:spcBef>
            </a:pPr>
            <a:r>
              <a:rPr lang="en-US" sz="2400" dirty="0">
                <a:latin typeface="Abadi" panose="020B0604020104020204" pitchFamily="34" charset="0"/>
              </a:rPr>
              <a:t>We determined the booster that have carried the maximum payload using a subquery in the </a:t>
            </a:r>
            <a:r>
              <a:rPr lang="en-US" sz="2400" b="1" dirty="0">
                <a:latin typeface="Abadi" panose="020B0604020104020204" pitchFamily="34" charset="0"/>
              </a:rPr>
              <a:t>WHERE</a:t>
            </a:r>
            <a:r>
              <a:rPr lang="en-US" sz="2400" dirty="0">
                <a:latin typeface="Abadi" panose="020B0604020104020204" pitchFamily="34" charset="0"/>
              </a:rPr>
              <a:t> clause and the </a:t>
            </a:r>
            <a:r>
              <a:rPr lang="en-US" sz="2400" b="1" dirty="0">
                <a:latin typeface="Abadi" panose="020B0604020104020204" pitchFamily="34" charset="0"/>
              </a:rPr>
              <a:t>MAX() </a:t>
            </a:r>
            <a:r>
              <a:rPr lang="en-US" sz="2400" dirty="0">
                <a:latin typeface="Abadi" panose="020B0604020104020204" pitchFamily="34" charset="0"/>
              </a:rPr>
              <a:t>function.</a:t>
            </a:r>
          </a:p>
          <a:p>
            <a:pPr>
              <a:spcBef>
                <a:spcPts val="1400"/>
              </a:spcBef>
            </a:pPr>
            <a:endParaRPr lang="en-US" sz="2400" dirty="0">
              <a:latin typeface="Abadi" panose="020B0604020104020204" pitchFamily="34" charset="0"/>
            </a:endParaRPr>
          </a:p>
          <a:p>
            <a:pPr>
              <a:spcBef>
                <a:spcPts val="1400"/>
              </a:spcBef>
            </a:pPr>
            <a:endParaRPr lang="en-US" sz="2400" dirty="0">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7" name="Picture 6">
            <a:extLst>
              <a:ext uri="{FF2B5EF4-FFF2-40B4-BE49-F238E27FC236}">
                <a16:creationId xmlns:a16="http://schemas.microsoft.com/office/drawing/2014/main" id="{D8EBBB85-D8D8-49BA-983B-8EB747F9BFFF}"/>
              </a:ext>
            </a:extLst>
          </p:cNvPr>
          <p:cNvPicPr>
            <a:picLocks noChangeAspect="1"/>
          </p:cNvPicPr>
          <p:nvPr/>
        </p:nvPicPr>
        <p:blipFill>
          <a:blip r:embed="rId3"/>
          <a:stretch>
            <a:fillRect/>
          </a:stretch>
        </p:blipFill>
        <p:spPr>
          <a:xfrm>
            <a:off x="770011" y="2676938"/>
            <a:ext cx="10830588" cy="375027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We used a combinations of the WHERE clause, LIKE, AND, and BETWEEN conditions to filter for failed landing outcomes in drone ship, their booster versions, and launch site names for year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D914A586-8067-437B-B0A1-E278E7BE28FE}"/>
              </a:ext>
            </a:extLst>
          </p:cNvPr>
          <p:cNvPicPr>
            <a:picLocks noChangeAspect="1"/>
          </p:cNvPicPr>
          <p:nvPr/>
        </p:nvPicPr>
        <p:blipFill>
          <a:blip r:embed="rId3"/>
          <a:stretch>
            <a:fillRect/>
          </a:stretch>
        </p:blipFill>
        <p:spPr>
          <a:xfrm>
            <a:off x="1373947" y="3671888"/>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Content Placeholder 5">
            <a:extLst>
              <a:ext uri="{FF2B5EF4-FFF2-40B4-BE49-F238E27FC236}">
                <a16:creationId xmlns:a16="http://schemas.microsoft.com/office/drawing/2014/main" id="{258FE33E-4540-4A58-8143-F65DCC8C0367}"/>
              </a:ext>
            </a:extLst>
          </p:cNvPr>
          <p:cNvPicPr>
            <a:picLocks noGrp="1" noChangeAspect="1"/>
          </p:cNvPicPr>
          <p:nvPr>
            <p:ph idx="4294967295"/>
          </p:nvPr>
        </p:nvPicPr>
        <p:blipFill>
          <a:blip r:embed="rId3"/>
          <a:stretch>
            <a:fillRect/>
          </a:stretch>
        </p:blipFill>
        <p:spPr>
          <a:xfrm>
            <a:off x="769938" y="1802296"/>
            <a:ext cx="4530932" cy="4517054"/>
          </a:xfrm>
          <a:prstGeom prst="rect">
            <a:avLst/>
          </a:prstGeom>
        </p:spPr>
      </p:pic>
      <p:sp>
        <p:nvSpPr>
          <p:cNvPr id="9" name="TextBox 8">
            <a:extLst>
              <a:ext uri="{FF2B5EF4-FFF2-40B4-BE49-F238E27FC236}">
                <a16:creationId xmlns:a16="http://schemas.microsoft.com/office/drawing/2014/main" id="{D4FA8119-A408-460A-A9BB-3BAD74FF3C79}"/>
              </a:ext>
            </a:extLst>
          </p:cNvPr>
          <p:cNvSpPr txBox="1"/>
          <p:nvPr/>
        </p:nvSpPr>
        <p:spPr>
          <a:xfrm>
            <a:off x="5666772" y="1843827"/>
            <a:ext cx="6096000" cy="2487861"/>
          </a:xfrm>
          <a:prstGeom prst="rect">
            <a:avLst/>
          </a:prstGeom>
          <a:noFill/>
        </p:spPr>
        <p:txBody>
          <a:bodyPr wrap="square">
            <a:spAutoFit/>
          </a:bodyPr>
          <a:lstStyle/>
          <a:p>
            <a:pPr marL="228600" marR="0" lvl="0" indent="-22860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We selected Landing outcomes and the </a:t>
            </a:r>
            <a:r>
              <a:rPr kumimoji="0" lang="en-US" sz="2000" b="1"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COUNT</a:t>
            </a:r>
            <a:r>
              <a:rPr kumimoji="0" lang="en-US"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of landing outcomes from the data and used the </a:t>
            </a:r>
            <a:r>
              <a:rPr kumimoji="0" lang="en-US" sz="2000" b="1"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WHERE</a:t>
            </a:r>
            <a:r>
              <a:rPr kumimoji="0" lang="en-US"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clause to filter for landing outcomes </a:t>
            </a:r>
            <a:r>
              <a:rPr kumimoji="0" lang="en-US" sz="2000" b="1"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BETWEEN</a:t>
            </a:r>
            <a:r>
              <a:rPr kumimoji="0" lang="en-US"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 2010-06-04 to 2010-03-20.</a:t>
            </a:r>
          </a:p>
          <a:p>
            <a:pPr marL="228600" marR="0" lvl="0" indent="-228600" algn="l" defTabSz="914400" rtl="0" eaLnBrk="1" fontAlgn="auto" latinLnBrk="0" hangingPunct="1">
              <a:lnSpc>
                <a:spcPct val="90000"/>
              </a:lnSpc>
              <a:spcBef>
                <a:spcPts val="14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We applied the </a:t>
            </a:r>
            <a:r>
              <a:rPr kumimoji="0" lang="en-US" sz="2000" b="1"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GROUP BY </a:t>
            </a:r>
            <a:r>
              <a:rPr kumimoji="0" lang="en-US"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clause to group the landing outcomes and the </a:t>
            </a:r>
            <a:r>
              <a:rPr kumimoji="0" lang="en-US" sz="2000" b="1"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ORDER BY </a:t>
            </a:r>
            <a:r>
              <a:rPr kumimoji="0" lang="en-US" sz="2000" b="0" i="0" u="none" strike="noStrike" kern="1200" cap="none" spc="0" normalizeH="0" baseline="0" noProof="0" dirty="0">
                <a:ln>
                  <a:noFill/>
                </a:ln>
                <a:solidFill>
                  <a:prstClr val="black"/>
                </a:solidFill>
                <a:effectLst/>
                <a:uLnTx/>
                <a:uFillTx/>
                <a:latin typeface="Abadi" panose="020B0604020104020204" pitchFamily="34" charset="0"/>
                <a:ea typeface="+mn-ea"/>
                <a:cs typeface="+mn-cs"/>
              </a:rPr>
              <a:t>clause to order the grouped landing outcome in descending order.</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pic>
        <p:nvPicPr>
          <p:cNvPr id="6" name="Content Placeholder 5">
            <a:extLst>
              <a:ext uri="{FF2B5EF4-FFF2-40B4-BE49-F238E27FC236}">
                <a16:creationId xmlns:a16="http://schemas.microsoft.com/office/drawing/2014/main" id="{383F46DF-CD03-48FE-997C-394548E9086E}"/>
              </a:ext>
            </a:extLst>
          </p:cNvPr>
          <p:cNvPicPr>
            <a:picLocks noGrp="1" noChangeAspect="1"/>
          </p:cNvPicPr>
          <p:nvPr>
            <p:ph idx="4294967295"/>
          </p:nvPr>
        </p:nvPicPr>
        <p:blipFill>
          <a:blip r:embed="rId3"/>
          <a:stretch>
            <a:fillRect/>
          </a:stretch>
        </p:blipFill>
        <p:spPr>
          <a:xfrm>
            <a:off x="1126436" y="1825625"/>
            <a:ext cx="9978886" cy="435133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pic>
        <p:nvPicPr>
          <p:cNvPr id="6" name="Content Placeholder 3">
            <a:extLst>
              <a:ext uri="{FF2B5EF4-FFF2-40B4-BE49-F238E27FC236}">
                <a16:creationId xmlns:a16="http://schemas.microsoft.com/office/drawing/2014/main" id="{2319D4C3-AE50-4AB2-8BC8-BE47384781C2}"/>
              </a:ext>
            </a:extLst>
          </p:cNvPr>
          <p:cNvPicPr>
            <a:picLocks noChangeAspect="1"/>
          </p:cNvPicPr>
          <p:nvPr/>
        </p:nvPicPr>
        <p:blipFill>
          <a:blip r:embed="rId4"/>
          <a:stretch>
            <a:fillRect/>
          </a:stretch>
        </p:blipFill>
        <p:spPr>
          <a:xfrm>
            <a:off x="770011" y="1253472"/>
            <a:ext cx="10687962" cy="5399119"/>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pic>
        <p:nvPicPr>
          <p:cNvPr id="6" name="Content Placeholder 3">
            <a:extLst>
              <a:ext uri="{FF2B5EF4-FFF2-40B4-BE49-F238E27FC236}">
                <a16:creationId xmlns:a16="http://schemas.microsoft.com/office/drawing/2014/main" id="{FA8D2976-E8FC-4EA7-9082-2EE85518D7DB}"/>
              </a:ext>
            </a:extLst>
          </p:cNvPr>
          <p:cNvPicPr>
            <a:picLocks noChangeAspect="1"/>
          </p:cNvPicPr>
          <p:nvPr/>
        </p:nvPicPr>
        <p:blipFill>
          <a:blip r:embed="rId3"/>
          <a:stretch>
            <a:fillRect/>
          </a:stretch>
        </p:blipFill>
        <p:spPr>
          <a:xfrm>
            <a:off x="503584" y="1362318"/>
            <a:ext cx="11184834" cy="5356534"/>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6" name="Content Placeholder 3">
            <a:extLst>
              <a:ext uri="{FF2B5EF4-FFF2-40B4-BE49-F238E27FC236}">
                <a16:creationId xmlns:a16="http://schemas.microsoft.com/office/drawing/2014/main" id="{61829EBE-BAC4-4FBE-BE1A-45487DC198B7}"/>
              </a:ext>
            </a:extLst>
          </p:cNvPr>
          <p:cNvPicPr>
            <a:picLocks noChangeAspect="1"/>
          </p:cNvPicPr>
          <p:nvPr/>
        </p:nvPicPr>
        <p:blipFill>
          <a:blip r:embed="rId3"/>
          <a:stretch>
            <a:fillRect/>
          </a:stretch>
        </p:blipFill>
        <p:spPr>
          <a:xfrm>
            <a:off x="752019" y="1454291"/>
            <a:ext cx="10687962" cy="513203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455938" y="1881809"/>
            <a:ext cx="10530114" cy="474427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400" dirty="0">
                <a:solidFill>
                  <a:schemeClr val="accent3">
                    <a:lumMod val="25000"/>
                  </a:schemeClr>
                </a:solidFill>
                <a:latin typeface="Abadi" panose="020B0604020104020204" pitchFamily="34" charset="0"/>
              </a:rPr>
              <a:t>   </a:t>
            </a:r>
            <a:r>
              <a:rPr lang="en-US" sz="1800" dirty="0">
                <a:solidFill>
                  <a:schemeClr val="accent3">
                    <a:lumMod val="25000"/>
                  </a:schemeClr>
                </a:solidFill>
                <a:latin typeface="Abadi" panose="020B0604020104020204" pitchFamily="34" charset="0"/>
              </a:rPr>
              <a:t>On its website, Space X promotes Falcon 9 rocket launches for 62 million dollars; other suppliers charge upwards of 165 million dollars for each launch. A large portion of the savings is due to Space X's ability to reuse the first stage. So, if we can figure out whether the first stage will land, we can figure out how much a launch will cost. If another business wishes to submit a proposal for a rocket launch against space X, they can use this information. The project's objective is to build a pipeline for machine learning that can forecast if the initial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24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24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2400" dirty="0">
                <a:solidFill>
                  <a:schemeClr val="accent3">
                    <a:lumMod val="25000"/>
                  </a:schemeClr>
                </a:solidFill>
                <a:latin typeface="Abadi" panose="020B0604020104020204" pitchFamily="34" charset="0"/>
              </a:rPr>
              <a:t>What operating conditions needs to be in place to ensure a successful landing program.</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1C7DDB"/>
                </a:solidFill>
                <a:latin typeface="Abadi"/>
              </a:rPr>
              <a:t>Pie chart showing the Launch site with the highest launch success ratio</a:t>
            </a:r>
          </a:p>
          <a:p>
            <a:endParaRPr lang="en-US" dirty="0">
              <a:solidFill>
                <a:srgbClr val="0B49CB"/>
              </a:solidFill>
              <a:latin typeface="Abadi"/>
            </a:endParaRPr>
          </a:p>
        </p:txBody>
      </p:sp>
      <p:pic>
        <p:nvPicPr>
          <p:cNvPr id="7" name="Content Placeholder 3">
            <a:extLst>
              <a:ext uri="{FF2B5EF4-FFF2-40B4-BE49-F238E27FC236}">
                <a16:creationId xmlns:a16="http://schemas.microsoft.com/office/drawing/2014/main" id="{55AC3542-546F-471B-84B1-5CF4CFACE430}"/>
              </a:ext>
            </a:extLst>
          </p:cNvPr>
          <p:cNvPicPr>
            <a:picLocks noGrp="1" noChangeAspect="1"/>
          </p:cNvPicPr>
          <p:nvPr>
            <p:ph idx="4294967295"/>
          </p:nvPr>
        </p:nvPicPr>
        <p:blipFill>
          <a:blip r:embed="rId3"/>
          <a:stretch>
            <a:fillRect/>
          </a:stretch>
        </p:blipFill>
        <p:spPr>
          <a:xfrm>
            <a:off x="2323306" y="1896269"/>
            <a:ext cx="7372350" cy="421005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675861" y="430790"/>
            <a:ext cx="10609750" cy="65691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800" b="0" i="0" u="none" strike="noStrike" kern="1200" cap="none" spc="0" normalizeH="0" baseline="0" noProof="0" dirty="0">
                <a:ln>
                  <a:noFill/>
                </a:ln>
                <a:solidFill>
                  <a:srgbClr val="0B49CB"/>
                </a:solidFill>
                <a:effectLst/>
                <a:uLnTx/>
                <a:uFillTx/>
                <a:latin typeface="Abadi" panose="020B0604020104020204" pitchFamily="34" charset="0"/>
                <a:ea typeface="+mn-ea"/>
                <a:cs typeface="+mn-cs"/>
              </a:rPr>
              <a:t>Scatter plot of Payload vs Launch Outcome for all sites, with different payload selected in the range slider</a:t>
            </a:r>
          </a:p>
        </p:txBody>
      </p:sp>
      <p:pic>
        <p:nvPicPr>
          <p:cNvPr id="6" name="Content Placeholder 3" descr="Graphical user interface, application&#10;&#10;Description automatically generated">
            <a:extLst>
              <a:ext uri="{FF2B5EF4-FFF2-40B4-BE49-F238E27FC236}">
                <a16:creationId xmlns:a16="http://schemas.microsoft.com/office/drawing/2014/main" id="{D30B3C4B-7D0B-41AA-A557-E603EC18A5BE}"/>
              </a:ext>
            </a:extLst>
          </p:cNvPr>
          <p:cNvPicPr>
            <a:picLocks noGrp="1" noChangeAspect="1"/>
          </p:cNvPicPr>
          <p:nvPr>
            <p:ph idx="4294967295"/>
          </p:nvPr>
        </p:nvPicPr>
        <p:blipFill>
          <a:blip r:embed="rId3"/>
          <a:stretch>
            <a:fillRect/>
          </a:stretch>
        </p:blipFill>
        <p:spPr>
          <a:xfrm>
            <a:off x="769938" y="2122343"/>
            <a:ext cx="10414000" cy="3757902"/>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latin typeface="Abadi" panose="020B0604020104020204" pitchFamily="34" charset="0"/>
              </a:rPr>
              <a:t>The decision tree classifier is the model with the highest classification accuracy</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6" name="Picture 5">
            <a:extLst>
              <a:ext uri="{FF2B5EF4-FFF2-40B4-BE49-F238E27FC236}">
                <a16:creationId xmlns:a16="http://schemas.microsoft.com/office/drawing/2014/main" id="{28450635-3B7D-477C-93A0-54981F54131B}"/>
              </a:ext>
            </a:extLst>
          </p:cNvPr>
          <p:cNvPicPr>
            <a:picLocks noChangeAspect="1"/>
          </p:cNvPicPr>
          <p:nvPr/>
        </p:nvPicPr>
        <p:blipFill>
          <a:blip r:embed="rId3"/>
          <a:stretch>
            <a:fillRect/>
          </a:stretch>
        </p:blipFill>
        <p:spPr>
          <a:xfrm>
            <a:off x="557784" y="2815221"/>
            <a:ext cx="11164824" cy="3321534"/>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lgn="just">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800" dirty="0">
                <a:solidFill>
                  <a:schemeClr val="accent3">
                    <a:lumMod val="25000"/>
                  </a:schemeClr>
                </a:solidFill>
                <a:latin typeface="Abadi" panose="020B0604020104020204" pitchFamily="34" charset="0"/>
              </a:rPr>
              <a:t>Next, we decoded the response content as a Json using .json() function call and turn it into a pandas dataframe using .json_normalize().</a:t>
            </a:r>
          </a:p>
          <a:p>
            <a:pPr lvl="1" algn="just">
              <a:lnSpc>
                <a:spcPct val="100000"/>
              </a:lnSpc>
              <a:spcBef>
                <a:spcPts val="1400"/>
              </a:spcBef>
              <a:buFontTx/>
              <a:buChar char="-"/>
            </a:pPr>
            <a:r>
              <a:rPr lang="en-US" sz="18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8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800" dirty="0">
                <a:solidFill>
                  <a:schemeClr val="accent3">
                    <a:lumMod val="25000"/>
                  </a:schemeClr>
                </a:solidFill>
                <a:latin typeface="Abadi" panose="020B0604020104020204" pitchFamily="34" charset="0"/>
              </a:rPr>
              <a:t>The objective was to extract the launch records as HTML table, parse the table and convert it to a pandas dataframe for future analysis.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000" dirty="0">
                <a:solidFill>
                  <a:schemeClr val="accent3">
                    <a:lumMod val="25000"/>
                  </a:schemeClr>
                </a:solidFill>
                <a:latin typeface="Abadi"/>
              </a:rPr>
              <a:t>The link to the notebook is </a:t>
            </a:r>
            <a:r>
              <a:rPr lang="en-US" sz="2400" dirty="0">
                <a:hlinkClick r:id="rId3"/>
              </a:rPr>
              <a:t>r214145n/test: test repo (github.com)</a:t>
            </a:r>
            <a:endParaRPr lang="en-US" sz="2400" dirty="0"/>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Picture 6">
            <a:extLst>
              <a:ext uri="{FF2B5EF4-FFF2-40B4-BE49-F238E27FC236}">
                <a16:creationId xmlns:a16="http://schemas.microsoft.com/office/drawing/2014/main" id="{1EC5716A-2140-457C-9F3D-9A4BA1276E60}"/>
              </a:ext>
            </a:extLst>
          </p:cNvPr>
          <p:cNvPicPr>
            <a:picLocks noChangeAspect="1"/>
          </p:cNvPicPr>
          <p:nvPr/>
        </p:nvPicPr>
        <p:blipFill>
          <a:blip r:embed="rId4"/>
          <a:stretch>
            <a:fillRect/>
          </a:stretch>
        </p:blipFill>
        <p:spPr>
          <a:xfrm>
            <a:off x="5910262" y="1621992"/>
            <a:ext cx="5461000" cy="4404158"/>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8"/>
            <a:ext cx="4232685" cy="4754286"/>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marL="228600" marR="0" lvl="0" indent="-228600" algn="l" defTabSz="914400" rtl="0" eaLnBrk="1" fontAlgn="auto" latinLnBrk="0" hangingPunct="1">
              <a:lnSpc>
                <a:spcPct val="100000"/>
              </a:lnSpc>
              <a:spcBef>
                <a:spcPts val="1400"/>
              </a:spcBef>
              <a:spcAft>
                <a:spcPts val="0"/>
              </a:spcAft>
              <a:buClrTx/>
              <a:buSzTx/>
              <a:buFont typeface="Arial" panose="020B0604020202020204" pitchFamily="34" charset="0"/>
              <a:buChar char="•"/>
              <a:tabLst/>
              <a:defRPr/>
            </a:pPr>
            <a:r>
              <a:rPr kumimoji="0" lang="en-US" sz="2200" b="0" i="0" u="none" strike="noStrike" kern="1200" cap="none" spc="0" normalizeH="0" baseline="0" noProof="0" dirty="0">
                <a:ln>
                  <a:noFill/>
                </a:ln>
                <a:solidFill>
                  <a:srgbClr val="A5A5A5">
                    <a:lumMod val="25000"/>
                  </a:srgbClr>
                </a:solidFill>
                <a:effectLst/>
                <a:uLnTx/>
                <a:uFillTx/>
                <a:latin typeface="Abadi"/>
                <a:ea typeface="+mn-ea"/>
                <a:cs typeface="+mn-cs"/>
              </a:rPr>
              <a:t>We parsed the table and converted it into a pandas dataframe.</a:t>
            </a:r>
            <a:endParaRPr kumimoji="0" lang="en-US" sz="2200" b="0" i="0" u="none" strike="noStrike" kern="1200" cap="none" spc="0" normalizeH="0" baseline="0" noProof="0" dirty="0">
              <a:ln>
                <a:noFill/>
              </a:ln>
              <a:solidFill>
                <a:srgbClr val="A5A5A5">
                  <a:lumMod val="25000"/>
                </a:srgbClr>
              </a:solidFill>
              <a:effectLst/>
              <a:uLnTx/>
              <a:uFillTx/>
              <a:latin typeface="Abadi" panose="020B0604020104020204" pitchFamily="34" charset="0"/>
              <a:ea typeface="+mn-ea"/>
              <a:cs typeface="+mn-cs"/>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a:rPr>
              <a:t>The link to the notebook is </a:t>
            </a:r>
            <a:r>
              <a:rPr lang="en-US" sz="2400" dirty="0">
                <a:hlinkClick r:id="rId3"/>
              </a:rPr>
              <a:t>r214145n/test: test repo (github.com)</a:t>
            </a:r>
            <a:endParaRPr lang="en-US" sz="2400" dirty="0"/>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dirty="0">
              <a:cs typeface="Calibri"/>
            </a:endParaRPr>
          </a:p>
        </p:txBody>
      </p:sp>
      <p:pic>
        <p:nvPicPr>
          <p:cNvPr id="7" name="Picture 6">
            <a:extLst>
              <a:ext uri="{FF2B5EF4-FFF2-40B4-BE49-F238E27FC236}">
                <a16:creationId xmlns:a16="http://schemas.microsoft.com/office/drawing/2014/main" id="{23B71803-7954-4C00-AA1A-609F9C695330}"/>
              </a:ext>
            </a:extLst>
          </p:cNvPr>
          <p:cNvPicPr>
            <a:picLocks noChangeAspect="1"/>
          </p:cNvPicPr>
          <p:nvPr/>
        </p:nvPicPr>
        <p:blipFill>
          <a:blip r:embed="rId4"/>
          <a:stretch>
            <a:fillRect/>
          </a:stretch>
        </p:blipFill>
        <p:spPr>
          <a:xfrm>
            <a:off x="5910261" y="1792287"/>
            <a:ext cx="5460999" cy="4847052"/>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147</TotalTime>
  <Words>1794</Words>
  <Application>Microsoft Office PowerPoint</Application>
  <PresentationFormat>Widescreen</PresentationFormat>
  <Paragraphs>231</Paragraphs>
  <Slides>47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Tinotenda</cp:lastModifiedBy>
  <cp:revision>207</cp:revision>
  <dcterms:created xsi:type="dcterms:W3CDTF">2021-04-29T18:58:34Z</dcterms:created>
  <dcterms:modified xsi:type="dcterms:W3CDTF">2023-06-18T00:20:39Z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